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verpass Light" panose="020B0604020202020204" charset="-52"/>
      <p:regular r:id="rId17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sv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5558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0.png"/><Relationship Id="rId9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926667" cy="8890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Майбутнє ШІ у 2026: що чекає на нас після проривів 2025 року?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42035" y="672108"/>
            <a:ext cx="12546211" cy="1239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Висновок: 2026 — рік, коли ШІ стане нашим партнером і супутником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042035" y="2308503"/>
            <a:ext cx="12546211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2026 рік обіцяє стати роком глибокої інтеграції ШІ у наше життя, перетворюючи його з простого інструменту на справжнього партнера та супутника.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2243376" y="4512707"/>
            <a:ext cx="2479477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Партнерство з ШІ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42035" y="4941570"/>
            <a:ext cx="3680817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ШІ переходить від інструменту до повноцінного учасника життя і бізнесу, відкриваючи нові горизонти співпраці та інновацій.</a:t>
            </a:r>
            <a:endParaRPr lang="en-US" sz="15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568" y="3166229"/>
            <a:ext cx="4391144" cy="4391144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9811" y="5213330"/>
            <a:ext cx="296704" cy="2967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808250" y="3261241"/>
            <a:ext cx="298918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Адаптація та навчання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9808250" y="3690104"/>
            <a:ext cx="3779996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Ключ до успіху — це адаптація, постійне навчання новим компетенціям та збереження людських цінностей в епоху домінування штучного інтелекту.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568" y="3166229"/>
            <a:ext cx="4391144" cy="4391144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35099" y="3882330"/>
            <a:ext cx="296704" cy="2967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808250" y="5446871"/>
            <a:ext cx="2709624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Синергія людина-ШІ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9808250" y="5875734"/>
            <a:ext cx="3779996" cy="158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Майбутнє за тими, хто зможе поєднати неперевершену силу машинного розуму з творчістю, критичним мисленням та етикою людини, створюючи гармонійне співіснування.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9568" y="3166229"/>
            <a:ext cx="4391144" cy="4391144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35099" y="6544330"/>
            <a:ext cx="296704" cy="2967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035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Прориви 2025 року: переломний момент для ШІ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915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2025 рік став вирішальним для розвитку штучного інтелекту, заклавши основу для експоненційного зростання у 2026 році. Ми стали свідками низки значних проривів, які змінили уявлення про можливості ШІ.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72495"/>
            <a:ext cx="4196358" cy="3536752"/>
          </a:xfrm>
          <a:prstGeom prst="roundRect">
            <a:avLst>
              <a:gd name="adj" fmla="val 4137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772495"/>
            <a:ext cx="121920" cy="3536752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02978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Gemini 3.0 Pro: Нові стандарти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874538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Вихід Gemini 3.0 Pro від Google встановив нові стандарти якості кодування, автоматизації процесів та багатомодальності, відкриваючи небачені раніше можливості для розробників.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772495"/>
            <a:ext cx="4196358" cy="3536752"/>
          </a:xfrm>
          <a:prstGeom prst="roundRect">
            <a:avLst>
              <a:gd name="adj" fmla="val 4137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3772495"/>
            <a:ext cx="121920" cy="3536752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402978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Автономність 4-го рівня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4874538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Автономні транспортні засоби 4-го рівня автономності стали реальністю завдяки інтеграції передових сенсорних систем, включаючи LIDAR, RADAR та високоточні камери.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772495"/>
            <a:ext cx="4196358" cy="3536752"/>
          </a:xfrm>
          <a:prstGeom prst="roundRect">
            <a:avLst>
              <a:gd name="adj" fmla="val 4137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3772495"/>
            <a:ext cx="121920" cy="3536752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402978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LLM-агенти: Економія часу та коштів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4874538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Впровадження LLM-агентів значно скоротило час аналізу інцидентів у 5-10 разів, що дозволило компаніям, таким як Uklon AI, економити десятки тисяч доларів на рік.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54141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Автономність 4-го рівня — нова реальність 2025</a:t>
            </a:r>
            <a:endParaRPr lang="en-US" sz="6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5433" y="751642"/>
            <a:ext cx="7933134" cy="162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Тренди ШІ у 2026: від інструментів до повноцінних агентів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5433" y="2633067"/>
            <a:ext cx="7933134" cy="553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У 2026 році ШІ перестане бути лише інструментом і трансформується у повноцінних агентів, які стануть невід'ємною частиною команд.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33" y="3381018"/>
            <a:ext cx="864989" cy="155007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43420" y="3554016"/>
            <a:ext cx="2584013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AI-агенти як партнери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643420" y="3927991"/>
            <a:ext cx="6895148" cy="830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AI-агенти стануть повноцінними учасниками команд, виконуючи складну аналітику, генеруючи контент та персоналізуючи комунікації, як передбачає Microsoft.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433" y="4931093"/>
            <a:ext cx="864989" cy="127337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43420" y="5104090"/>
            <a:ext cx="3569137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Глобальні проєкти за лічені дні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1643420" y="5478066"/>
            <a:ext cx="6895148" cy="553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Маленькі команди зможуть запускати глобальні проєкти за лічені дні завдяки синергії людського досвіду та розширених можливостей ШІ.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433" y="6204466"/>
            <a:ext cx="864989" cy="127337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43420" y="6377464"/>
            <a:ext cx="2282666" cy="270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Повна інтеграція ШІ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1643420" y="6751439"/>
            <a:ext cx="6895148" cy="553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ШІ інтегрується у всі сфери життя: від бізнесу та творчості до медицини, науки та повсякденних завдань, оптимізуючи процеси та підвищуючи ефективність.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8970" y="1208484"/>
            <a:ext cx="8018859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Революція на ринку праці: нові професії та виклики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048970" y="2453997"/>
            <a:ext cx="801885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Штучний інтелект кардинально змінює ринок праці, створюючи нові професії та вимагаючи адаптації існуючих навичок. Це не лише виклик, але й величезні можливості для розвитку.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048970" y="3149084"/>
            <a:ext cx="642938" cy="1183481"/>
          </a:xfrm>
          <a:prstGeom prst="roundRect">
            <a:avLst>
              <a:gd name="adj" fmla="val 36002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249829" y="3590092"/>
            <a:ext cx="241102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852642" y="3309818"/>
            <a:ext cx="2009299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Нові ролі в ШІ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852642" y="3657481"/>
            <a:ext cx="721518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Зростає попит на інженерів зі знанням ШІ, prompt-інженерів, аудиторів AI-систем, тренерів моделей та етиків ШІ, що створює нові кар'єрні шляхи.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6048970" y="4493300"/>
            <a:ext cx="642938" cy="1183481"/>
          </a:xfrm>
          <a:prstGeom prst="roundRect">
            <a:avLst>
              <a:gd name="adj" fmla="val 36002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249829" y="4934307"/>
            <a:ext cx="241102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852642" y="4654034"/>
            <a:ext cx="2786182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ШІ: Творець можливостей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852642" y="5001697"/>
            <a:ext cx="721518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ШІ не просто замінює рутинні задачі, а створює нові ролі та можливості для розвитку, як зазначає TSN.ua, трансформуючи наш підхід до роботи.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6048970" y="5837515"/>
            <a:ext cx="642938" cy="1183481"/>
          </a:xfrm>
          <a:prstGeom prst="roundRect">
            <a:avLst>
              <a:gd name="adj" fmla="val 36002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49829" y="6278523"/>
            <a:ext cx="241102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852642" y="5998250"/>
            <a:ext cx="371129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Збереження людської унікальності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852642" y="6345912"/>
            <a:ext cx="721518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Важливо адаптуватися до змін, зберігаючи людську унікальність, творчість, критичне мислення та емоційний інтелект, які ШІ не може відтворити.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283200" cy="9194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5632" y="1355169"/>
            <a:ext cx="8105537" cy="927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Безпека і приватність — ключові виклики 2026 року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005632" y="2505194"/>
            <a:ext cx="8105537" cy="474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З розвитком ШІ зростає важливість забезпечення безпеки та конфіденційності даних. Довіра користувачів до ШІ-систем залежить від здатності захистити їхню приватність.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6005632" y="3369231"/>
            <a:ext cx="3978593" cy="1804392"/>
          </a:xfrm>
          <a:prstGeom prst="roundRect">
            <a:avLst>
              <a:gd name="adj" fmla="val 4054"/>
            </a:avLst>
          </a:prstGeom>
          <a:solidFill>
            <a:srgbClr val="FFFDE6"/>
          </a:solidFill>
          <a:ln/>
        </p:spPr>
      </p:sp>
      <p:sp>
        <p:nvSpPr>
          <p:cNvPr id="6" name="Shape 3"/>
          <p:cNvSpPr/>
          <p:nvPr/>
        </p:nvSpPr>
        <p:spPr>
          <a:xfrm>
            <a:off x="6005632" y="3353991"/>
            <a:ext cx="3978593" cy="60960"/>
          </a:xfrm>
          <a:prstGeom prst="roundRect">
            <a:avLst>
              <a:gd name="adj" fmla="val 102230"/>
            </a:avLst>
          </a:prstGeom>
          <a:solidFill>
            <a:srgbClr val="224435"/>
          </a:solidFill>
          <a:ln/>
        </p:spPr>
      </p:sp>
      <p:sp>
        <p:nvSpPr>
          <p:cNvPr id="7" name="Shape 4"/>
          <p:cNvSpPr/>
          <p:nvPr/>
        </p:nvSpPr>
        <p:spPr>
          <a:xfrm>
            <a:off x="7772400" y="3146703"/>
            <a:ext cx="445056" cy="445056"/>
          </a:xfrm>
          <a:prstGeom prst="roundRect">
            <a:avLst>
              <a:gd name="adj" fmla="val 205457"/>
            </a:avLst>
          </a:prstGeom>
          <a:solidFill>
            <a:srgbClr val="22443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05869" y="3280172"/>
            <a:ext cx="177998" cy="1779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69223" y="3740110"/>
            <a:ext cx="2259449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Довіра та захист даних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6169223" y="4060865"/>
            <a:ext cx="3651409" cy="711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Зростає потреба у довірі та захисті даних, особливо в контексті роботи ШІ-агентів, як підкреслює Microsoft, вимагаючи нових підходів до безпеки.</a:t>
            </a:r>
            <a:endParaRPr lang="en-US" sz="1150" dirty="0"/>
          </a:p>
        </p:txBody>
      </p:sp>
      <p:sp>
        <p:nvSpPr>
          <p:cNvPr id="11" name="Shape 7"/>
          <p:cNvSpPr/>
          <p:nvPr/>
        </p:nvSpPr>
        <p:spPr>
          <a:xfrm>
            <a:off x="10132576" y="3369231"/>
            <a:ext cx="3978593" cy="1804392"/>
          </a:xfrm>
          <a:prstGeom prst="roundRect">
            <a:avLst>
              <a:gd name="adj" fmla="val 4054"/>
            </a:avLst>
          </a:prstGeom>
          <a:solidFill>
            <a:srgbClr val="FFFDE6"/>
          </a:solidFill>
          <a:ln/>
        </p:spPr>
      </p:sp>
      <p:sp>
        <p:nvSpPr>
          <p:cNvPr id="12" name="Shape 8"/>
          <p:cNvSpPr/>
          <p:nvPr/>
        </p:nvSpPr>
        <p:spPr>
          <a:xfrm>
            <a:off x="10132576" y="3353991"/>
            <a:ext cx="3978593" cy="60960"/>
          </a:xfrm>
          <a:prstGeom prst="roundRect">
            <a:avLst>
              <a:gd name="adj" fmla="val 102230"/>
            </a:avLst>
          </a:prstGeom>
          <a:solidFill>
            <a:srgbClr val="224435"/>
          </a:solidFill>
          <a:ln/>
        </p:spPr>
      </p:sp>
      <p:sp>
        <p:nvSpPr>
          <p:cNvPr id="13" name="Shape 9"/>
          <p:cNvSpPr/>
          <p:nvPr/>
        </p:nvSpPr>
        <p:spPr>
          <a:xfrm>
            <a:off x="11899344" y="3146703"/>
            <a:ext cx="445056" cy="445056"/>
          </a:xfrm>
          <a:prstGeom prst="roundRect">
            <a:avLst>
              <a:gd name="adj" fmla="val 205457"/>
            </a:avLst>
          </a:prstGeom>
          <a:solidFill>
            <a:srgbClr val="224435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032813" y="3280172"/>
            <a:ext cx="177998" cy="17799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0296168" y="3740110"/>
            <a:ext cx="2179796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Обробка на пристроях</a:t>
            </a:r>
            <a:endParaRPr lang="en-US" sz="1450" dirty="0"/>
          </a:p>
        </p:txBody>
      </p:sp>
      <p:sp>
        <p:nvSpPr>
          <p:cNvPr id="16" name="Text 11"/>
          <p:cNvSpPr/>
          <p:nvPr/>
        </p:nvSpPr>
        <p:spPr>
          <a:xfrm>
            <a:off x="10296168" y="4060865"/>
            <a:ext cx="3651409" cy="949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Популярність набувають рішення для обробки даних безпосередньо на пристроях користувачів або у захищених корпоративних середовищах, мінімізуючи ризики витоку.</a:t>
            </a:r>
            <a:endParaRPr lang="en-US" sz="1150" dirty="0"/>
          </a:p>
        </p:txBody>
      </p:sp>
      <p:sp>
        <p:nvSpPr>
          <p:cNvPr id="17" name="Shape 12"/>
          <p:cNvSpPr/>
          <p:nvPr/>
        </p:nvSpPr>
        <p:spPr>
          <a:xfrm>
            <a:off x="6005632" y="5544503"/>
            <a:ext cx="8105537" cy="1329809"/>
          </a:xfrm>
          <a:prstGeom prst="roundRect">
            <a:avLst>
              <a:gd name="adj" fmla="val 5501"/>
            </a:avLst>
          </a:prstGeom>
          <a:solidFill>
            <a:srgbClr val="FFFDE6"/>
          </a:solidFill>
          <a:ln/>
        </p:spPr>
      </p:sp>
      <p:sp>
        <p:nvSpPr>
          <p:cNvPr id="18" name="Shape 13"/>
          <p:cNvSpPr/>
          <p:nvPr/>
        </p:nvSpPr>
        <p:spPr>
          <a:xfrm>
            <a:off x="6005632" y="5529263"/>
            <a:ext cx="8105537" cy="60960"/>
          </a:xfrm>
          <a:prstGeom prst="roundRect">
            <a:avLst>
              <a:gd name="adj" fmla="val 102230"/>
            </a:avLst>
          </a:prstGeom>
          <a:solidFill>
            <a:srgbClr val="224435"/>
          </a:solidFill>
          <a:ln/>
        </p:spPr>
      </p:sp>
      <p:sp>
        <p:nvSpPr>
          <p:cNvPr id="19" name="Shape 14"/>
          <p:cNvSpPr/>
          <p:nvPr/>
        </p:nvSpPr>
        <p:spPr>
          <a:xfrm>
            <a:off x="9835872" y="5321975"/>
            <a:ext cx="445056" cy="445056"/>
          </a:xfrm>
          <a:prstGeom prst="roundRect">
            <a:avLst>
              <a:gd name="adj" fmla="val 205457"/>
            </a:avLst>
          </a:prstGeom>
          <a:solidFill>
            <a:srgbClr val="224435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9341" y="5455444"/>
            <a:ext cx="177998" cy="17799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169223" y="5915382"/>
            <a:ext cx="2901434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Етичні стандарти та регуляції</a:t>
            </a:r>
            <a:endParaRPr lang="en-US" sz="1450" dirty="0"/>
          </a:p>
        </p:txBody>
      </p:sp>
      <p:sp>
        <p:nvSpPr>
          <p:cNvPr id="22" name="Text 16"/>
          <p:cNvSpPr/>
          <p:nvPr/>
        </p:nvSpPr>
        <p:spPr>
          <a:xfrm>
            <a:off x="6169223" y="6236137"/>
            <a:ext cx="7778353" cy="474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Важливість етичних стандартів і регуляцій стає критичною для забезпечення безпечного та відповідального розвитку штучного інтелекту.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1957" y="1097161"/>
            <a:ext cx="7852886" cy="1729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Спеціалізація моделей: від універсальності до глибокої експертизи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31957" y="3103007"/>
            <a:ext cx="785288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Еволюція ШІ-моделей рухається від універсальності до глибокої спеціалізації, що дозволяє досягати значно вищої точності та ефективності у конкретних галузях.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09097" y="3877747"/>
            <a:ext cx="45720" cy="1919764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6" name="Text 3"/>
          <p:cNvSpPr/>
          <p:nvPr/>
        </p:nvSpPr>
        <p:spPr>
          <a:xfrm>
            <a:off x="6362105" y="3900607"/>
            <a:ext cx="2542818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Галузева експертиза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362105" y="4299466"/>
            <a:ext cx="3581043" cy="1475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Моделі LLM стають більш спеціалізованими для конкретних галузей: медицина, юриспруденція, інженерія та обслуговування клієнтів, надаючи цінні експертні знання.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10150793" y="3877747"/>
            <a:ext cx="45720" cy="1919764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9" name="Text 6"/>
          <p:cNvSpPr/>
          <p:nvPr/>
        </p:nvSpPr>
        <p:spPr>
          <a:xfrm>
            <a:off x="10403800" y="3900607"/>
            <a:ext cx="3581043" cy="576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Зменшення кількості помилок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403800" y="4587716"/>
            <a:ext cx="3581043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GPT-5 демонструє на 45% менше помилок, ніж попередні версії, значно підвищуючи надійність і точність у виконанні складних завдань.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109097" y="6120646"/>
            <a:ext cx="45720" cy="1034653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2" name="Text 9"/>
          <p:cNvSpPr/>
          <p:nvPr/>
        </p:nvSpPr>
        <p:spPr>
          <a:xfrm>
            <a:off x="6362105" y="6143506"/>
            <a:ext cx="2813090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Доступність обчислень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6362105" y="6542365"/>
            <a:ext cx="762273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Розрив у продуктивності між моделями скорочується завдяки широкому доступу до потужних обчислювальних ресурсів і великих обсягів даних.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47474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ШІ — невидимий супутник нашого життя</a:t>
            </a:r>
            <a:endParaRPr lang="en-US" sz="6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3136" y="1444823"/>
            <a:ext cx="8030527" cy="994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Генеративний відеоконтент і креативність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043136" y="2677597"/>
            <a:ext cx="8030527" cy="508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Генеративний ШІ революціонізує індустрію створення відеоконтенту, роблячи його швидшим, дешевшим та доступнішим, але при цьому ставлячи нові питання про автентичність.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043136" y="3365421"/>
            <a:ext cx="3935730" cy="1884521"/>
          </a:xfrm>
          <a:prstGeom prst="roundRect">
            <a:avLst>
              <a:gd name="adj" fmla="val 3545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627" y="3292912"/>
            <a:ext cx="190857" cy="190857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0518" y="5131594"/>
            <a:ext cx="190857" cy="1908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04598" y="3626882"/>
            <a:ext cx="2442210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ШІ у виробництві відео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6304598" y="3970734"/>
            <a:ext cx="3412808" cy="1017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ШІ створює відео для кіно, реклами та серіалів швидше і дешевше за традиційні методи, трансформуючи кіновиробництво, як повідомляє InfoNews.</a:t>
            </a:r>
            <a:endParaRPr lang="en-US" sz="1250" dirty="0"/>
          </a:p>
        </p:txBody>
      </p:sp>
      <p:sp>
        <p:nvSpPr>
          <p:cNvPr id="10" name="Shape 5"/>
          <p:cNvSpPr/>
          <p:nvPr/>
        </p:nvSpPr>
        <p:spPr>
          <a:xfrm>
            <a:off x="10137934" y="3365421"/>
            <a:ext cx="3935730" cy="1884521"/>
          </a:xfrm>
          <a:prstGeom prst="roundRect">
            <a:avLst>
              <a:gd name="adj" fmla="val 3545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5425" y="3292912"/>
            <a:ext cx="190857" cy="190857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55316" y="5131594"/>
            <a:ext cx="190857" cy="190857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0399395" y="3626882"/>
            <a:ext cx="2262307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Пошук автентичності</a:t>
            </a:r>
            <a:endParaRPr lang="en-US" sz="1550" dirty="0"/>
          </a:p>
        </p:txBody>
      </p:sp>
      <p:sp>
        <p:nvSpPr>
          <p:cNvPr id="14" name="Text 7"/>
          <p:cNvSpPr/>
          <p:nvPr/>
        </p:nvSpPr>
        <p:spPr>
          <a:xfrm>
            <a:off x="10399395" y="3970734"/>
            <a:ext cx="3412808" cy="1017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Серед хвилі AI-контенту зростає цінність людської унікальності та автентичності, що змушує нас переосмислити поняття творчості.</a:t>
            </a:r>
            <a:endParaRPr lang="en-US" sz="1250" dirty="0"/>
          </a:p>
        </p:txBody>
      </p:sp>
      <p:sp>
        <p:nvSpPr>
          <p:cNvPr id="15" name="Shape 8"/>
          <p:cNvSpPr/>
          <p:nvPr/>
        </p:nvSpPr>
        <p:spPr>
          <a:xfrm>
            <a:off x="6043136" y="5409009"/>
            <a:ext cx="8030527" cy="1375648"/>
          </a:xfrm>
          <a:prstGeom prst="roundRect">
            <a:avLst>
              <a:gd name="adj" fmla="val 4857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627" y="5336500"/>
            <a:ext cx="190857" cy="190857"/>
          </a:xfrm>
          <a:prstGeom prst="rect">
            <a:avLst/>
          </a:prstGeom>
        </p:spPr>
      </p:pic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55316" y="6666309"/>
            <a:ext cx="190857" cy="190857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6304598" y="5670471"/>
            <a:ext cx="2197656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Цінність емоційності</a:t>
            </a:r>
            <a:endParaRPr lang="en-US" sz="1550" dirty="0"/>
          </a:p>
        </p:txBody>
      </p:sp>
      <p:sp>
        <p:nvSpPr>
          <p:cNvPr id="19" name="Text 10"/>
          <p:cNvSpPr/>
          <p:nvPr/>
        </p:nvSpPr>
        <p:spPr>
          <a:xfrm>
            <a:off x="6304598" y="6014323"/>
            <a:ext cx="7507605" cy="508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Творці, які збережуть емоційність та індивідуальність у своїх роботах, будуть виділятися на ринку та знаходити відгук у аудиторії.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800</Words>
  <Application>Microsoft Office PowerPoint</Application>
  <PresentationFormat>Довільний</PresentationFormat>
  <Paragraphs>72</Paragraphs>
  <Slides>10</Slides>
  <Notes>10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5" baseType="lpstr">
      <vt:lpstr>Arial</vt:lpstr>
      <vt:lpstr>Calibri</vt:lpstr>
      <vt:lpstr>Overpass Light</vt:lpstr>
      <vt:lpstr>Syne Bold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subject/>
  <dc:creator/>
  <cp:lastModifiedBy>ponwwwweeeee</cp:lastModifiedBy>
  <cp:revision>2</cp:revision>
  <dcterms:created xsi:type="dcterms:W3CDTF">2026-01-22T19:38:28Z</dcterms:created>
  <dcterms:modified xsi:type="dcterms:W3CDTF">2026-01-22T19:40:13Z</dcterms:modified>
</cp:coreProperties>
</file>